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wav" ContentType="audi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media1.mp3" ContentType="audio/unknown"/>
  <Override PartName="/ppt/media/image21.jpeg" ContentType="image/jpeg"/>
  <Override PartName="/ppt/media/image22.jpeg" ContentType="image/jpeg"/>
  <Override PartName="/ppt/media/image2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audio" Target="../media/media1.wav"/><Relationship Id="rId5" Type="http://schemas.microsoft.com/office/2007/relationships/media" Target="../media/media1.wav"/><Relationship Id="rId6" Type="http://schemas.openxmlformats.org/officeDocument/2006/relationships/image" Target="../media/image3.png"/><Relationship Id="rId7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3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openxmlformats.org/officeDocument/2006/relationships/image" Target="../media/image21.png"/><Relationship Id="rId4" Type="http://schemas.openxmlformats.org/officeDocument/2006/relationships/image" Target="../media/image16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3" Type="http://schemas.openxmlformats.org/officeDocument/2006/relationships/image" Target="../media/image26.png"/><Relationship Id="rId4" Type="http://schemas.openxmlformats.org/officeDocument/2006/relationships/audio" Target="../media/media1.mp3"/><Relationship Id="rId5" Type="http://schemas.microsoft.com/office/2007/relationships/media" Target="../media/media1.mp3"/><Relationship Id="rId6" Type="http://schemas.openxmlformats.org/officeDocument/2006/relationships/image" Target="../media/image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3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hyperlink" Target="http://www.cpnas.org/exhibitions/archive/treemaps.pdf" TargetMode="External"/><Relationship Id="rId4" Type="http://schemas.openxmlformats.org/officeDocument/2006/relationships/image" Target="../media/image22.jpeg"/><Relationship Id="rId5" Type="http://schemas.openxmlformats.org/officeDocument/2006/relationships/image" Target="../media/image23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 Shot 2018-05-26 at 5.37.40 PM.png" descr="Screen Shot 2018-05-26 at 5.37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45" y="898203"/>
            <a:ext cx="13058890" cy="940499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" name="2-d Space-Filling Approach"/>
          <p:cNvSpPr txBox="1"/>
          <p:nvPr/>
        </p:nvSpPr>
        <p:spPr>
          <a:xfrm>
            <a:off x="368967" y="607913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rgbClr val="0009FF"/>
                </a:solidFill>
              </a:defRPr>
            </a:lvl1pPr>
          </a:lstStyle>
          <a:p>
            <a:pPr/>
            <a:r>
              <a:t>2-d Space-Filling Approach</a:t>
            </a:r>
          </a:p>
        </p:txBody>
      </p:sp>
      <p:sp>
        <p:nvSpPr>
          <p:cNvPr id="122" name="Tree Visualization with Tree-Maps:"/>
          <p:cNvSpPr txBox="1"/>
          <p:nvPr/>
        </p:nvSpPr>
        <p:spPr>
          <a:xfrm>
            <a:off x="325966" y="-657854"/>
            <a:ext cx="12014201" cy="1704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356362">
              <a:defRPr sz="5734">
                <a:solidFill>
                  <a:srgbClr val="0009FF"/>
                </a:solidFill>
              </a:defRPr>
            </a:lvl1pPr>
          </a:lstStyle>
          <a:p>
            <a:pPr/>
            <a:r>
              <a:t>Tree Visualization with Tree-Maps:</a:t>
            </a:r>
          </a:p>
        </p:txBody>
      </p:sp>
      <p:pic>
        <p:nvPicPr>
          <p:cNvPr id="123" name="google-maps-marker-for-residencelamontagne.svg.med.png" descr="google-maps-marker-for-residencelamontagne.svg.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66465" y="5111418"/>
            <a:ext cx="583592" cy="931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Blop-Mark_DiAngelo-79054334.wav" descr="Blop-Mark_DiAngelo-79054334.wav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0562225" y="3678992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"/>
          <p:cNvSpPr/>
          <p:nvPr/>
        </p:nvSpPr>
        <p:spPr>
          <a:xfrm rot="10800000">
            <a:off x="5842597" y="4568343"/>
            <a:ext cx="3529569" cy="2614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363"/>
                </a:moveTo>
                <a:lnTo>
                  <a:pt x="21479" y="0"/>
                </a:lnTo>
                <a:lnTo>
                  <a:pt x="21600" y="21600"/>
                </a:lnTo>
                <a:lnTo>
                  <a:pt x="19061" y="19956"/>
                </a:lnTo>
                <a:lnTo>
                  <a:pt x="17252" y="17538"/>
                </a:lnTo>
                <a:lnTo>
                  <a:pt x="0" y="9363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" name="Ben Schneiderman"/>
          <p:cNvSpPr txBox="1"/>
          <p:nvPr/>
        </p:nvSpPr>
        <p:spPr>
          <a:xfrm>
            <a:off x="2273448" y="7725674"/>
            <a:ext cx="4894212" cy="63480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Ben Schneiderman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17076" t="9715" r="17081" b="37981"/>
          <a:stretch>
            <a:fillRect/>
          </a:stretch>
        </p:blipFill>
        <p:spPr>
          <a:xfrm>
            <a:off x="3262021" y="4211787"/>
            <a:ext cx="3529762" cy="3504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0" y="0"/>
                </a:moveTo>
                <a:cubicBezTo>
                  <a:pt x="7322" y="0"/>
                  <a:pt x="4803" y="1004"/>
                  <a:pt x="2881" y="3015"/>
                </a:cubicBezTo>
                <a:cubicBezTo>
                  <a:pt x="-961" y="7037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4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21333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25" fill="hold" display="0">
                  <p:stCondLst>
                    <p:cond delay="indefinite"/>
                  </p:stCondLst>
                </p:cTn>
                <p:tgtEl>
                  <p:spTgt spid="124"/>
                </p:tgtEl>
              </p:cMediaNode>
            </p:audio>
          </p:childTnLst>
        </p:cTn>
      </p:par>
    </p:tnLst>
    <p:bldLst>
      <p:bldP build="whole" bldLvl="1" animBg="1" rev="0" advAuto="0" spid="126" grpId="4"/>
      <p:bldP build="whole" bldLvl="1" animBg="1" rev="0" advAuto="0" spid="125" grpId="3"/>
      <p:bldP build="whole" bldLvl="1" animBg="1" rev="0" advAuto="0" spid="127" grpId="5"/>
      <p:bldP build="whole" bldLvl="1" animBg="1" rev="0" advAuto="0" spid="12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ine"/>
          <p:cNvSpPr/>
          <p:nvPr/>
        </p:nvSpPr>
        <p:spPr>
          <a:xfrm flipV="1">
            <a:off x="11751733" y="1819951"/>
            <a:ext cx="1" cy="6590572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Estructuras arbórea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Estructuras arbóreas</a:t>
            </a:r>
          </a:p>
        </p:txBody>
      </p:sp>
      <p:sp>
        <p:nvSpPr>
          <p:cNvPr id="186" name="Relación con representaciones 2-d"/>
          <p:cNvSpPr txBox="1"/>
          <p:nvPr/>
        </p:nvSpPr>
        <p:spPr>
          <a:xfrm>
            <a:off x="207433" y="561099"/>
            <a:ext cx="11818104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344677">
              <a:defRPr sz="5546">
                <a:solidFill>
                  <a:srgbClr val="3FC24F"/>
                </a:solidFill>
              </a:defRPr>
            </a:lvl1pPr>
          </a:lstStyle>
          <a:p>
            <a:pPr/>
            <a:r>
              <a:t>Relación con representaciones 2-d</a:t>
            </a:r>
          </a:p>
        </p:txBody>
      </p:sp>
      <p:sp>
        <p:nvSpPr>
          <p:cNvPr id="187" name="Circle"/>
          <p:cNvSpPr/>
          <p:nvPr/>
        </p:nvSpPr>
        <p:spPr>
          <a:xfrm>
            <a:off x="11554255" y="4123610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2"/>
          <p:cNvSpPr txBox="1"/>
          <p:nvPr/>
        </p:nvSpPr>
        <p:spPr>
          <a:xfrm>
            <a:off x="12269821" y="4100344"/>
            <a:ext cx="269647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9" name="XY-Trees"/>
          <p:cNvSpPr txBox="1"/>
          <p:nvPr/>
        </p:nvSpPr>
        <p:spPr>
          <a:xfrm>
            <a:off x="4024828" y="2335389"/>
            <a:ext cx="3601333" cy="70916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XY-Trees</a:t>
            </a:r>
          </a:p>
        </p:txBody>
      </p:sp>
      <p:pic>
        <p:nvPicPr>
          <p:cNvPr id="190" name="Screen Shot 2018-11-20 at 8.52.38 PM.png" descr="Screen Shot 2018-11-20 at 8.52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966" y="3532242"/>
            <a:ext cx="9523037" cy="5404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 Shot 2018-11-20 at 8.52.44 PM.png" descr="Screen Shot 2018-11-20 at 8.52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9894" y="3402744"/>
            <a:ext cx="6465373" cy="585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 Shot 2018-11-20 at 8.52.49 PM.png" descr="Screen Shot 2018-11-20 at 8.52.4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407" y="3953707"/>
            <a:ext cx="10088156" cy="3982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1000" fill="hold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0" dur="1000" fill="hold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  <p:bldP build="whole" bldLvl="1" animBg="1" rev="0" advAuto="0" spid="190" grpId="3"/>
      <p:bldP build="whole" bldLvl="1" animBg="1" rev="0" advAuto="0" spid="190" grpId="4"/>
      <p:bldP build="whole" bldLvl="1" animBg="1" rev="0" advAuto="0" spid="191" grpId="5"/>
      <p:bldP build="whole" bldLvl="1" animBg="1" rev="0" advAuto="0" spid="191" grpId="6"/>
      <p:bldP build="whole" bldLvl="1" animBg="1" rev="0" advAuto="0" spid="189" grpId="2"/>
      <p:bldP build="whole" bldLvl="1" animBg="1" rev="0" advAuto="0" spid="192" grpId="7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/>
          <p:nvPr/>
        </p:nvSpPr>
        <p:spPr>
          <a:xfrm>
            <a:off x="4789851" y="8410574"/>
            <a:ext cx="8212697" cy="1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Estructuras arbórea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Estructuras arbóreas</a:t>
            </a:r>
          </a:p>
        </p:txBody>
      </p:sp>
      <p:sp>
        <p:nvSpPr>
          <p:cNvPr id="197" name="Relación con representaciones 2-d"/>
          <p:cNvSpPr txBox="1"/>
          <p:nvPr/>
        </p:nvSpPr>
        <p:spPr>
          <a:xfrm>
            <a:off x="207433" y="561099"/>
            <a:ext cx="11818104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344677">
              <a:defRPr sz="5546">
                <a:solidFill>
                  <a:srgbClr val="3FC24F"/>
                </a:solidFill>
              </a:defRPr>
            </a:lvl1pPr>
          </a:lstStyle>
          <a:p>
            <a:pPr/>
            <a:r>
              <a:t>Relación con representaciones 2-d</a:t>
            </a:r>
          </a:p>
        </p:txBody>
      </p:sp>
      <p:sp>
        <p:nvSpPr>
          <p:cNvPr id="198" name="Circle"/>
          <p:cNvSpPr/>
          <p:nvPr/>
        </p:nvSpPr>
        <p:spPr>
          <a:xfrm>
            <a:off x="11414690" y="8215641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2"/>
          <p:cNvSpPr txBox="1"/>
          <p:nvPr/>
        </p:nvSpPr>
        <p:spPr>
          <a:xfrm>
            <a:off x="11477346" y="8845535"/>
            <a:ext cx="269647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00" name="hB-trees"/>
          <p:cNvSpPr txBox="1"/>
          <p:nvPr/>
        </p:nvSpPr>
        <p:spPr>
          <a:xfrm>
            <a:off x="4024828" y="2335389"/>
            <a:ext cx="3601333" cy="70916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hB-trees</a:t>
            </a:r>
          </a:p>
        </p:txBody>
      </p:sp>
      <p:sp>
        <p:nvSpPr>
          <p:cNvPr id="201" name="3"/>
          <p:cNvSpPr txBox="1"/>
          <p:nvPr/>
        </p:nvSpPr>
        <p:spPr>
          <a:xfrm>
            <a:off x="8267363" y="8845535"/>
            <a:ext cx="269648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202" name="hbtree.png" descr="hbtre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5066" y="3278665"/>
            <a:ext cx="8634668" cy="4840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46248 -0.004257" origin="layout" pathEditMode="relative">
                                      <p:cBhvr>
                                        <p:cTn id="1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4"/>
      <p:bldP build="whole" bldLvl="1" animBg="1" rev="0" advAuto="0" spid="201" grpId="1"/>
      <p:bldP build="whole" bldLvl="1" animBg="1" rev="0" advAuto="0" spid="200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ine"/>
          <p:cNvSpPr/>
          <p:nvPr/>
        </p:nvSpPr>
        <p:spPr>
          <a:xfrm>
            <a:off x="4789851" y="8410574"/>
            <a:ext cx="8212697" cy="1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6" name="Estructuras arbórea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Estructuras arbóreas</a:t>
            </a:r>
          </a:p>
        </p:txBody>
      </p:sp>
      <p:sp>
        <p:nvSpPr>
          <p:cNvPr id="207" name="Relación con representaciones 2-d"/>
          <p:cNvSpPr txBox="1"/>
          <p:nvPr/>
        </p:nvSpPr>
        <p:spPr>
          <a:xfrm>
            <a:off x="207433" y="561099"/>
            <a:ext cx="11818104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344677">
              <a:defRPr sz="5546">
                <a:solidFill>
                  <a:srgbClr val="3FC24F"/>
                </a:solidFill>
              </a:defRPr>
            </a:lvl1pPr>
          </a:lstStyle>
          <a:p>
            <a:pPr/>
            <a:r>
              <a:t>Relación con representaciones 2-d</a:t>
            </a:r>
          </a:p>
        </p:txBody>
      </p:sp>
      <p:sp>
        <p:nvSpPr>
          <p:cNvPr id="208" name="Circle"/>
          <p:cNvSpPr/>
          <p:nvPr/>
        </p:nvSpPr>
        <p:spPr>
          <a:xfrm>
            <a:off x="4669076" y="8215642"/>
            <a:ext cx="394958" cy="38986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9" name="2"/>
          <p:cNvSpPr txBox="1"/>
          <p:nvPr/>
        </p:nvSpPr>
        <p:spPr>
          <a:xfrm>
            <a:off x="11477346" y="8845535"/>
            <a:ext cx="269647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10" name="Kd-tree"/>
          <p:cNvSpPr txBox="1"/>
          <p:nvPr/>
        </p:nvSpPr>
        <p:spPr>
          <a:xfrm>
            <a:off x="4024828" y="2335389"/>
            <a:ext cx="3601333" cy="70916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Kd-tree</a:t>
            </a:r>
          </a:p>
        </p:txBody>
      </p:sp>
      <p:sp>
        <p:nvSpPr>
          <p:cNvPr id="211" name="3"/>
          <p:cNvSpPr txBox="1"/>
          <p:nvPr/>
        </p:nvSpPr>
        <p:spPr>
          <a:xfrm>
            <a:off x="8267363" y="8845535"/>
            <a:ext cx="269648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12" name="4"/>
          <p:cNvSpPr txBox="1"/>
          <p:nvPr/>
        </p:nvSpPr>
        <p:spPr>
          <a:xfrm>
            <a:off x="4731731" y="8845535"/>
            <a:ext cx="269648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213" name="Screen Shot 2018-11-20 at 9.13.02 PM.png" descr="Screen Shot 2018-11-20 at 9.13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9111" y="3402744"/>
            <a:ext cx="9886578" cy="4744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2"/>
      <p:bldP build="whole" bldLvl="1" animBg="1" rev="0" advAuto="0" spid="2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17" name="Motivaciones"/>
          <p:cNvSpPr txBox="1"/>
          <p:nvPr/>
        </p:nvSpPr>
        <p:spPr>
          <a:xfrm>
            <a:off x="207433" y="654142"/>
            <a:ext cx="11818104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Motivaciones</a:t>
            </a:r>
          </a:p>
        </p:txBody>
      </p:sp>
      <p:pic>
        <p:nvPicPr>
          <p:cNvPr id="218" name="Screen Shot 2018-11-20 at 9.17.03 PM.png" descr="Screen Shot 2018-11-20 at 9.17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2194757"/>
            <a:ext cx="11709400" cy="727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22" name="Motivaciones"/>
          <p:cNvSpPr txBox="1"/>
          <p:nvPr/>
        </p:nvSpPr>
        <p:spPr>
          <a:xfrm>
            <a:off x="207433" y="654142"/>
            <a:ext cx="11818104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Motivaciones</a:t>
            </a:r>
          </a:p>
        </p:txBody>
      </p:sp>
      <p:pic>
        <p:nvPicPr>
          <p:cNvPr id="223" name="Screen Shot 2018-11-20 at 9.22.24 PM.png" descr="Screen Shot 2018-11-20 at 9.22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03908"/>
            <a:ext cx="13004801" cy="7687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27" name="$ tree"/>
          <p:cNvSpPr txBox="1"/>
          <p:nvPr/>
        </p:nvSpPr>
        <p:spPr>
          <a:xfrm>
            <a:off x="207433" y="654142"/>
            <a:ext cx="11818104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$ tree</a:t>
            </a:r>
          </a:p>
        </p:txBody>
      </p:sp>
      <p:pic>
        <p:nvPicPr>
          <p:cNvPr id="228" name="Screen Shot 2018-11-20 at 9.25.37 PM.png" descr="Screen Shot 2018-11-20 at 9.25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457" y="2188881"/>
            <a:ext cx="5450114" cy="7242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medio.gif" descr="medio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785" y="3805937"/>
            <a:ext cx="6461148" cy="3589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familytree.jpg" descr="familytre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2156" y="-270693"/>
            <a:ext cx="13458327" cy="10093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graphic.jpg" descr="graph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51257" y="-59621"/>
            <a:ext cx="14809260" cy="9872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  <p:bldP build="whole" bldLvl="1" animBg="1" rev="0" advAuto="0" spid="231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5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36" name="Representación 2.0"/>
          <p:cNvSpPr txBox="1"/>
          <p:nvPr/>
        </p:nvSpPr>
        <p:spPr>
          <a:xfrm>
            <a:off x="207433" y="537838"/>
            <a:ext cx="11818104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6700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Representación 2.0</a:t>
            </a:r>
          </a:p>
        </p:txBody>
      </p:sp>
      <p:pic>
        <p:nvPicPr>
          <p:cNvPr id="237" name="mondriannn.jpg" descr="mondriann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7366" y="1918080"/>
            <a:ext cx="14147702" cy="7961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aqui.jpg" descr="aqu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5869" y="1364309"/>
            <a:ext cx="13516538" cy="900750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42" name="Representación 2.0"/>
          <p:cNvSpPr txBox="1"/>
          <p:nvPr/>
        </p:nvSpPr>
        <p:spPr>
          <a:xfrm>
            <a:off x="207433" y="537838"/>
            <a:ext cx="11818104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6700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Representación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46" name="Representación 2.0"/>
          <p:cNvSpPr txBox="1"/>
          <p:nvPr/>
        </p:nvSpPr>
        <p:spPr>
          <a:xfrm>
            <a:off x="207433" y="537838"/>
            <a:ext cx="11818104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6700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Representación 2.0</a:t>
            </a:r>
          </a:p>
        </p:txBody>
      </p:sp>
      <p:pic>
        <p:nvPicPr>
          <p:cNvPr id="247" name="paper.gif" descr="paper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2" y="2517543"/>
            <a:ext cx="12224225" cy="5794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cinco.jpg" descr="cinc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829" y="162825"/>
            <a:ext cx="3559402" cy="5360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uno.jpg" descr="un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713" y="5651255"/>
            <a:ext cx="3268329" cy="3966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dos.jpg" descr="do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0242" y="150260"/>
            <a:ext cx="3024091" cy="4378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tres.jpg" descr="tr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81795" y="4804137"/>
            <a:ext cx="3427194" cy="4714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cuatro.jpg" descr="cuatro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29974" y="3444217"/>
            <a:ext cx="4346680" cy="6071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0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51" name="Representación 2.0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Representación 2.0</a:t>
            </a:r>
          </a:p>
        </p:txBody>
      </p:sp>
      <p:pic>
        <p:nvPicPr>
          <p:cNvPr id="252" name="drake.jpg" descr="drak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1841" y="2445736"/>
            <a:ext cx="6925837" cy="6925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treewiki.png" descr="treewiki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3334" y="2798278"/>
            <a:ext cx="3352246" cy="2793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treemap.jpg" descr="treemap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59702" y="5946020"/>
            <a:ext cx="4600129" cy="3450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58" name="Ejemplo y Algoritmo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3"/>
                </a:solidFill>
              </a:defRPr>
            </a:lvl1pPr>
          </a:lstStyle>
          <a:p>
            <a:pPr/>
            <a:r>
              <a:t>Ejemplo y Algoritmo</a:t>
            </a:r>
          </a:p>
        </p:txBody>
      </p:sp>
      <p:pic>
        <p:nvPicPr>
          <p:cNvPr id="259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2082" y="1977556"/>
            <a:ext cx="3210079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1217" y="3033149"/>
            <a:ext cx="3210079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0560" y="3935872"/>
            <a:ext cx="3210080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55167" y="4928884"/>
            <a:ext cx="3210080" cy="1856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7394" y="5945267"/>
            <a:ext cx="3210080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5253" y="6203601"/>
            <a:ext cx="3210080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9217" y="7148432"/>
            <a:ext cx="3210079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0560" y="7880212"/>
            <a:ext cx="3210080" cy="1856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090648" y="1977556"/>
            <a:ext cx="3210080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299783" y="3033149"/>
            <a:ext cx="3210080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679127" y="3935872"/>
            <a:ext cx="3210080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403733" y="4928884"/>
            <a:ext cx="3210080" cy="1856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144039" y="5945267"/>
            <a:ext cx="3210079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843820" y="6203601"/>
            <a:ext cx="3210080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807783" y="7148432"/>
            <a:ext cx="3210080" cy="185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arrow2.jpg" descr="arrow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679127" y="7880212"/>
            <a:ext cx="3210080" cy="1856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78" name="Algoritmo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3"/>
                </a:solidFill>
              </a:defRPr>
            </a:lvl1pPr>
          </a:lstStyle>
          <a:p>
            <a:pPr/>
            <a:r>
              <a:t>Algoritmo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21" y="3695464"/>
            <a:ext cx="7723928" cy="3810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83" name="Aplicaciones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pPr/>
            <a:r>
              <a:t>Aplicaciones</a:t>
            </a:r>
          </a:p>
        </p:txBody>
      </p:sp>
      <p:pic>
        <p:nvPicPr>
          <p:cNvPr id="284" name="library.png" descr="libra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2351" y="1973937"/>
            <a:ext cx="7640098" cy="7640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88" name="Aplicaciones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pPr/>
            <a:r>
              <a:t>Aplicaciones</a:t>
            </a:r>
          </a:p>
        </p:txBody>
      </p:sp>
      <p:pic>
        <p:nvPicPr>
          <p:cNvPr id="289" name="company.png" descr="compan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1784" y="1855398"/>
            <a:ext cx="15803309" cy="7901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2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93" name="Aplicaciones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pPr/>
            <a:r>
              <a:t>Aplicaciones</a:t>
            </a:r>
          </a:p>
        </p:txBody>
      </p:sp>
      <p:pic>
        <p:nvPicPr>
          <p:cNvPr id="294" name="stock.jpg" descr="stoc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400" y="1879072"/>
            <a:ext cx="14342592" cy="8065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7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298" name="Aplicaciones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pPr/>
            <a:r>
              <a:t>Aplicaciones</a:t>
            </a:r>
          </a:p>
        </p:txBody>
      </p:sp>
      <p:pic>
        <p:nvPicPr>
          <p:cNvPr id="299" name="optimiza.jpeg" descr="optimiza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875" y="1854200"/>
            <a:ext cx="14190675" cy="7982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2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303" name="Aplicaciones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pPr/>
            <a:r>
              <a:t>Aplicaciones</a:t>
            </a:r>
          </a:p>
        </p:txBody>
      </p:sp>
      <p:pic>
        <p:nvPicPr>
          <p:cNvPr id="304" name="wallpepr.jpg" descr="wallpep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887656" y="618891"/>
            <a:ext cx="7305688" cy="10370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elfie.jpg" descr="selfie.jpg"/>
          <p:cNvPicPr>
            <a:picLocks noChangeAspect="1"/>
          </p:cNvPicPr>
          <p:nvPr/>
        </p:nvPicPr>
        <p:blipFill>
          <a:blip r:embed="rId2">
            <a:extLst/>
          </a:blip>
          <a:srcRect l="17723" t="0" r="12752" b="0"/>
          <a:stretch>
            <a:fillRect/>
          </a:stretch>
        </p:blipFill>
        <p:spPr>
          <a:xfrm>
            <a:off x="2432955" y="2734416"/>
            <a:ext cx="3095615" cy="5732568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309" name="Aplicaciones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pPr/>
            <a:r>
              <a:t>Aplicaciones</a:t>
            </a:r>
          </a:p>
        </p:txBody>
      </p:sp>
      <p:pic>
        <p:nvPicPr>
          <p:cNvPr id="310" name="kisspng-iphone-x-smartphone-hand-holding-smartphone-5a733fd16a99d6.6370478415175024174366.png" descr="kisspng-iphone-x-smartphone-hand-holding-smartphone-5a733fd16a99d6.63704784151750241743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0568" y="2097560"/>
            <a:ext cx="5453785" cy="7749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Phone camera shutter (13BBFBE-MSB).mp3" descr="iPhone camera shutter (13BBFBE-MSB).mp3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8153912" y="3248548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00" fill="hold"/>
                                        <p:tgtEl>
                                          <p:spTgt spid="3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1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wallpepr.jpg" descr="wallpepr.jpg"/>
          <p:cNvPicPr>
            <a:picLocks noChangeAspect="1"/>
          </p:cNvPicPr>
          <p:nvPr/>
        </p:nvPicPr>
        <p:blipFill>
          <a:blip r:embed="rId2">
            <a:extLst/>
          </a:blip>
          <a:srcRect l="0" t="0" r="26219" b="0"/>
          <a:stretch>
            <a:fillRect/>
          </a:stretch>
        </p:blipFill>
        <p:spPr>
          <a:xfrm>
            <a:off x="2378801" y="2603145"/>
            <a:ext cx="3174774" cy="6107884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5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316" name="Aplicaciones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pPr/>
            <a:r>
              <a:t>Aplicaciones</a:t>
            </a:r>
          </a:p>
        </p:txBody>
      </p:sp>
      <p:pic>
        <p:nvPicPr>
          <p:cNvPr id="317" name="kisspng-iphone-x-smartphone-hand-holding-smartphone-5a733fd16a99d6.6370478415175024174366.png" descr="kisspng-iphone-x-smartphone-hand-holding-smartphone-5a733fd16a99d6.63704784151750241743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0568" y="2097560"/>
            <a:ext cx="5453785" cy="7749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6" name="kisspng-question-mark-riddler-clip-art-5af5e8a03eb0b0.6652796315260653122568.png" descr="kisspng-question-mark-riddler-clip-art-5af5e8a03eb0b0.66527963152606531225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3930" y="3873194"/>
            <a:ext cx="3879979" cy="3879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mondrian.jpg" descr="mondria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6075" y="2116681"/>
            <a:ext cx="5695690" cy="7393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cuadro.jpg" descr="cuadr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82488" y="1827934"/>
            <a:ext cx="14169776" cy="797049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¿Quién es él?"/>
          <p:cNvSpPr txBox="1"/>
          <p:nvPr>
            <p:ph type="ctrTitle"/>
          </p:nvPr>
        </p:nvSpPr>
        <p:spPr>
          <a:xfrm>
            <a:off x="302705" y="-293878"/>
            <a:ext cx="12014201" cy="1704828"/>
          </a:xfrm>
          <a:prstGeom prst="rect">
            <a:avLst/>
          </a:prstGeom>
        </p:spPr>
        <p:txBody>
          <a:bodyPr/>
          <a:lstStyle>
            <a:lvl1pPr algn="l">
              <a:defRPr b="1" sz="9400">
                <a:solidFill>
                  <a:schemeClr val="accent6">
                    <a:satOff val="-15808"/>
                    <a:lumOff val="-1755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¿Quién es él?</a:t>
            </a:r>
          </a:p>
        </p:txBody>
      </p:sp>
      <p:sp>
        <p:nvSpPr>
          <p:cNvPr id="140" name="Pieter Cornelis Mondriaan"/>
          <p:cNvSpPr txBox="1"/>
          <p:nvPr/>
        </p:nvSpPr>
        <p:spPr>
          <a:xfrm>
            <a:off x="983775" y="1113021"/>
            <a:ext cx="8422261" cy="826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97941">
              <a:defRPr sz="4794">
                <a:solidFill>
                  <a:schemeClr val="accent6">
                    <a:satOff val="18029"/>
                    <a:lumOff val="12067"/>
                  </a:schemeClr>
                </a:solidFill>
              </a:defRPr>
            </a:lvl1pPr>
          </a:lstStyle>
          <a:p>
            <a:pPr/>
            <a:r>
              <a:t>Pieter Cornelis Mondriaan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79168 -0.000000" origin="layout" pathEditMode="relative">
                                      <p:cBhvr>
                                        <p:cTn id="6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3"/>
      <p:bldP build="whole" bldLvl="1" animBg="1" rev="0" advAuto="0" spid="138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artproject3.jpeg" descr="artproject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6199" y="1634491"/>
            <a:ext cx="13597198" cy="9061258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1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322" name="Aplicaciones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pPr/>
            <a:r>
              <a:t>Aplicaciones</a:t>
            </a:r>
          </a:p>
        </p:txBody>
      </p:sp>
      <p:sp>
        <p:nvSpPr>
          <p:cNvPr id="323" name="Every AlgoRiThm has ART in It"/>
          <p:cNvSpPr txBox="1"/>
          <p:nvPr/>
        </p:nvSpPr>
        <p:spPr>
          <a:xfrm>
            <a:off x="2802636" y="2213634"/>
            <a:ext cx="7399529" cy="70916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222222"/>
                </a:solidFill>
              </a:rPr>
              <a:t> </a:t>
            </a:r>
            <a:r>
              <a:rPr u="sng">
                <a:hlinkClick r:id="rId3" invalidUrl="" action="" tgtFrame="" tooltip="" history="1" highlightClick="0" endSnd="0"/>
              </a:rPr>
              <a:t>Every AlgoRiThm has ART in It</a:t>
            </a:r>
          </a:p>
        </p:txBody>
      </p:sp>
      <p:pic>
        <p:nvPicPr>
          <p:cNvPr id="324" name="art project1.jpg" descr="art project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02602" y="3661524"/>
            <a:ext cx="6921327" cy="461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artproject2.jpg" descr="artproject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88629" y="3661524"/>
            <a:ext cx="6921327" cy="4612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" dur="1000" fill="hold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xit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9" dur="1000" fill="hold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1"/>
      <p:bldP build="whole" bldLvl="1" animBg="1" rev="0" advAuto="0" spid="325" grpId="4"/>
      <p:bldP build="whole" bldLvl="1" animBg="1" rev="0" advAuto="0" spid="324" grpId="3"/>
      <p:bldP build="whole" bldLvl="1" animBg="1" rev="0" advAuto="0" spid="319" grpId="5"/>
      <p:bldP build="whole" bldLvl="1" animBg="1" rev="0" advAuto="0" spid="325" grpId="2"/>
      <p:bldP build="whole" bldLvl="1" animBg="1" rev="0" advAuto="0" spid="323" grpId="6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8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329" name="Trabajo futuro"/>
          <p:cNvSpPr txBox="1"/>
          <p:nvPr/>
        </p:nvSpPr>
        <p:spPr>
          <a:xfrm>
            <a:off x="393519" y="561099"/>
            <a:ext cx="11818103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pPr/>
            <a:r>
              <a:t>Trabajo futuro</a:t>
            </a:r>
          </a:p>
        </p:txBody>
      </p:sp>
      <p:pic>
        <p:nvPicPr>
          <p:cNvPr id="330" name="paint.png" descr="pai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430" y="2693183"/>
            <a:ext cx="12700001" cy="71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3" name="Tree-Map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1">
                    <a:lumOff val="-13575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Tree-Maps</a:t>
            </a:r>
          </a:p>
        </p:txBody>
      </p:sp>
      <p:sp>
        <p:nvSpPr>
          <p:cNvPr id="334" name="GrandPerspective"/>
          <p:cNvSpPr txBox="1"/>
          <p:nvPr/>
        </p:nvSpPr>
        <p:spPr>
          <a:xfrm>
            <a:off x="207433" y="450942"/>
            <a:ext cx="11818104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6500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GrandPerspective</a:t>
            </a:r>
          </a:p>
        </p:txBody>
      </p:sp>
      <p:pic>
        <p:nvPicPr>
          <p:cNvPr id="335" name="Screen Shot 2018-11-20 at 9.24.05 PM.png" descr="Screen Shot 2018-11-20 at 9.24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56709"/>
            <a:ext cx="13004801" cy="8133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" name="Representación de árboles"/>
          <p:cNvSpPr txBox="1"/>
          <p:nvPr>
            <p:ph type="ctrTitle"/>
          </p:nvPr>
        </p:nvSpPr>
        <p:spPr>
          <a:xfrm>
            <a:off x="310358" y="-589832"/>
            <a:ext cx="12014201" cy="1704827"/>
          </a:xfrm>
          <a:prstGeom prst="rect">
            <a:avLst/>
          </a:prstGeom>
        </p:spPr>
        <p:txBody>
          <a:bodyPr/>
          <a:lstStyle>
            <a:lvl1pPr algn="l" defTabSz="449833">
              <a:defRPr b="1" sz="7237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Representación de árboles</a:t>
            </a:r>
          </a:p>
        </p:txBody>
      </p:sp>
      <p:sp>
        <p:nvSpPr>
          <p:cNvPr id="144" name="¿Por qué así?"/>
          <p:cNvSpPr txBox="1"/>
          <p:nvPr/>
        </p:nvSpPr>
        <p:spPr>
          <a:xfrm>
            <a:off x="188541" y="588931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¿Por qué así?</a:t>
            </a:r>
          </a:p>
        </p:txBody>
      </p:sp>
      <p:pic>
        <p:nvPicPr>
          <p:cNvPr id="145" name="Screen Shot 2018-11-20 at 7.58.35 PM.png" descr="Screen Shot 2018-11-20 at 7.58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2178" y="2266454"/>
            <a:ext cx="6943223" cy="6668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creen Shot 2018-11-20 at 7.58.45 PM.png" descr="Screen Shot 2018-11-20 at 7.58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687" y="2266454"/>
            <a:ext cx="5857459" cy="6668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9" name="rb.png" descr="r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25" y="2229713"/>
            <a:ext cx="13004801" cy="625856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presentación de árboles"/>
          <p:cNvSpPr txBox="1"/>
          <p:nvPr>
            <p:ph type="ctrTitle"/>
          </p:nvPr>
        </p:nvSpPr>
        <p:spPr>
          <a:xfrm>
            <a:off x="310358" y="-589832"/>
            <a:ext cx="12014201" cy="1704827"/>
          </a:xfrm>
          <a:prstGeom prst="rect">
            <a:avLst/>
          </a:prstGeom>
        </p:spPr>
        <p:txBody>
          <a:bodyPr/>
          <a:lstStyle>
            <a:lvl1pPr algn="l" defTabSz="449833">
              <a:defRPr b="1" sz="7237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Representación de árboles</a:t>
            </a:r>
          </a:p>
        </p:txBody>
      </p:sp>
      <p:sp>
        <p:nvSpPr>
          <p:cNvPr id="151" name="¿Por qué así?"/>
          <p:cNvSpPr txBox="1"/>
          <p:nvPr/>
        </p:nvSpPr>
        <p:spPr>
          <a:xfrm>
            <a:off x="188541" y="588931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¿Por qué así?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4" name="Representación de árboles"/>
          <p:cNvSpPr txBox="1"/>
          <p:nvPr>
            <p:ph type="ctrTitle"/>
          </p:nvPr>
        </p:nvSpPr>
        <p:spPr>
          <a:xfrm>
            <a:off x="310358" y="-589832"/>
            <a:ext cx="12014201" cy="1704827"/>
          </a:xfrm>
          <a:prstGeom prst="rect">
            <a:avLst/>
          </a:prstGeom>
        </p:spPr>
        <p:txBody>
          <a:bodyPr/>
          <a:lstStyle>
            <a:lvl1pPr algn="l" defTabSz="449833">
              <a:defRPr b="1" sz="7237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Representación de árboles</a:t>
            </a:r>
          </a:p>
        </p:txBody>
      </p:sp>
      <p:sp>
        <p:nvSpPr>
          <p:cNvPr id="155" name="¿Por qué así?"/>
          <p:cNvSpPr txBox="1"/>
          <p:nvPr/>
        </p:nvSpPr>
        <p:spPr>
          <a:xfrm>
            <a:off x="188541" y="588931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¿Por qué así?</a:t>
            </a:r>
          </a:p>
        </p:txBody>
      </p:sp>
      <p:pic>
        <p:nvPicPr>
          <p:cNvPr id="156" name="tree.png" descr="tre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2765244" y="1873551"/>
            <a:ext cx="7474312" cy="732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 Shot 2018-11-20 at 8.37.44 PM.png" descr="Screen Shot 2018-11-20 at 8.37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827" y="3530600"/>
            <a:ext cx="5798427" cy="4820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8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00000" origin="layout" pathEditMode="relative">
                                      <p:cBhvr>
                                        <p:cTn id="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55760 0.006510" origin="layout" pathEditMode="relative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56"/>
                                        </p:tgtEl>
                                      </p:cBhvr>
                                      <p:by x="65896" y="658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4"/>
      <p:bldP build="whole" bldLvl="1" animBg="1" rev="0" advAuto="0" spid="157" grpId="5"/>
      <p:bldP build="whole" bldLvl="1" animBg="1" rev="0" advAuto="0" spid="15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donald.jpg" descr="donal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1458" y="2589846"/>
            <a:ext cx="10841884" cy="716667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onald Knuth"/>
          <p:cNvSpPr txBox="1"/>
          <p:nvPr/>
        </p:nvSpPr>
        <p:spPr>
          <a:xfrm>
            <a:off x="203242" y="2212878"/>
            <a:ext cx="4894212" cy="6348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Donald Knuth</a:t>
            </a:r>
          </a:p>
        </p:txBody>
      </p:sp>
      <p:pic>
        <p:nvPicPr>
          <p:cNvPr id="161" name="mlg-glasses-png-transparent-4.png" descr="mlg-glasses-png-transparent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1556" y="-288653"/>
            <a:ext cx="6207413" cy="2988755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Representación de árboles"/>
          <p:cNvSpPr txBox="1"/>
          <p:nvPr>
            <p:ph type="ctrTitle"/>
          </p:nvPr>
        </p:nvSpPr>
        <p:spPr>
          <a:xfrm>
            <a:off x="310358" y="-589832"/>
            <a:ext cx="12014201" cy="1704827"/>
          </a:xfrm>
          <a:prstGeom prst="rect">
            <a:avLst/>
          </a:prstGeom>
        </p:spPr>
        <p:txBody>
          <a:bodyPr/>
          <a:lstStyle>
            <a:lvl1pPr algn="l" defTabSz="449833">
              <a:defRPr b="1" sz="7237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Representación de árboles</a:t>
            </a:r>
          </a:p>
        </p:txBody>
      </p:sp>
      <p:sp>
        <p:nvSpPr>
          <p:cNvPr id="164" name="¿Por qué así?"/>
          <p:cNvSpPr txBox="1"/>
          <p:nvPr/>
        </p:nvSpPr>
        <p:spPr>
          <a:xfrm>
            <a:off x="188541" y="588931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¿Por qué así?</a:t>
            </a:r>
          </a:p>
        </p:txBody>
      </p:sp>
      <p:pic>
        <p:nvPicPr>
          <p:cNvPr id="165" name="Screen Shot 2018-11-20 at 8.38.12 PM.png" descr="Screen Shot 2018-11-20 at 8.38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63800" y="3212862"/>
            <a:ext cx="8967968" cy="3084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encil.gif" descr="pencil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60633" y="2657641"/>
            <a:ext cx="4999476" cy="3749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5782 0.493670" origin="layout" pathEditMode="relative">
                                      <p:cBhvr>
                                        <p:cTn id="10" dur="1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77251 0.164554" origin="layout" pathEditMode="relative">
                                      <p:cBhvr>
                                        <p:cTn id="1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159"/>
                                        </p:tgtEl>
                                      </p:cBhvr>
                                      <p:by x="55312" y="5531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xit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" dur="1000" fill="hold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0" dur="1000" fill="hold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4"/>
      <p:bldP build="whole" bldLvl="1" animBg="1" rev="0" advAuto="0" spid="161" grpId="5"/>
      <p:bldP build="whole" bldLvl="1" animBg="1" rev="0" advAuto="0" spid="165" grpId="6"/>
      <p:bldP build="whole" bldLvl="1" animBg="1" rev="0" advAuto="0" spid="165" grpId="7"/>
      <p:bldP build="whole" bldLvl="1" animBg="1" rev="0" advAuto="0" spid="16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Representación de árboles"/>
          <p:cNvSpPr txBox="1"/>
          <p:nvPr>
            <p:ph type="ctrTitle"/>
          </p:nvPr>
        </p:nvSpPr>
        <p:spPr>
          <a:xfrm>
            <a:off x="310358" y="-589832"/>
            <a:ext cx="12014201" cy="1704827"/>
          </a:xfrm>
          <a:prstGeom prst="rect">
            <a:avLst/>
          </a:prstGeom>
        </p:spPr>
        <p:txBody>
          <a:bodyPr/>
          <a:lstStyle>
            <a:lvl1pPr algn="l" defTabSz="449833">
              <a:defRPr b="1" sz="7237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Representación de árboles</a:t>
            </a:r>
          </a:p>
        </p:txBody>
      </p:sp>
      <p:sp>
        <p:nvSpPr>
          <p:cNvPr id="170" name="¿Por qué así?"/>
          <p:cNvSpPr txBox="1"/>
          <p:nvPr/>
        </p:nvSpPr>
        <p:spPr>
          <a:xfrm>
            <a:off x="188541" y="588931"/>
            <a:ext cx="10464801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pPr/>
            <a:r>
              <a:t>¿Por qué así?</a:t>
            </a:r>
          </a:p>
        </p:txBody>
      </p:sp>
      <p:pic>
        <p:nvPicPr>
          <p:cNvPr id="171" name="arbol.jpg" descr="arbo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6333" y="-87250"/>
            <a:ext cx="13237466" cy="992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Estructuras arbóreas"/>
          <p:cNvSpPr txBox="1"/>
          <p:nvPr>
            <p:ph type="ctrTitle"/>
          </p:nvPr>
        </p:nvSpPr>
        <p:spPr>
          <a:xfrm>
            <a:off x="207433" y="-170681"/>
            <a:ext cx="11818104" cy="1416102"/>
          </a:xfrm>
          <a:prstGeom prst="rect">
            <a:avLst/>
          </a:prstGeom>
        </p:spPr>
        <p:txBody>
          <a:bodyPr/>
          <a:lstStyle>
            <a:lvl1pPr algn="l" defTabSz="537463">
              <a:defRPr b="1" sz="8648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Estructuras arbóreas</a:t>
            </a:r>
          </a:p>
        </p:txBody>
      </p:sp>
      <p:sp>
        <p:nvSpPr>
          <p:cNvPr id="175" name="Relación con representaciones 2-d"/>
          <p:cNvSpPr txBox="1"/>
          <p:nvPr/>
        </p:nvSpPr>
        <p:spPr>
          <a:xfrm>
            <a:off x="207433" y="561099"/>
            <a:ext cx="11818104" cy="14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344677">
              <a:defRPr sz="5546">
                <a:solidFill>
                  <a:srgbClr val="3FC24F"/>
                </a:solidFill>
              </a:defRPr>
            </a:lvl1pPr>
          </a:lstStyle>
          <a:p>
            <a:pPr/>
            <a:r>
              <a:t>Relación con representaciones 2-d</a:t>
            </a:r>
          </a:p>
        </p:txBody>
      </p:sp>
      <p:sp>
        <p:nvSpPr>
          <p:cNvPr id="176" name="Line"/>
          <p:cNvSpPr/>
          <p:nvPr/>
        </p:nvSpPr>
        <p:spPr>
          <a:xfrm flipV="1">
            <a:off x="11751733" y="3192334"/>
            <a:ext cx="1" cy="6590572"/>
          </a:xfrm>
          <a:prstGeom prst="line">
            <a:avLst/>
          </a:prstGeom>
          <a:ln w="1143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Circle"/>
          <p:cNvSpPr/>
          <p:nvPr/>
        </p:nvSpPr>
        <p:spPr>
          <a:xfrm>
            <a:off x="11554255" y="3094368"/>
            <a:ext cx="394957" cy="389864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1"/>
          <p:cNvSpPr txBox="1"/>
          <p:nvPr/>
        </p:nvSpPr>
        <p:spPr>
          <a:xfrm>
            <a:off x="12293081" y="3045702"/>
            <a:ext cx="269648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179" name="Quadtree_compression_of_an_image.gif" descr="Quadtree_compression_of_an_imag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343" y="3300373"/>
            <a:ext cx="10162303" cy="5081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680px-Quad_tree_bitmap.svg.png" descr="680px-Quad_tree_bitmap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636" y="3532242"/>
            <a:ext cx="11213717" cy="461741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Quad-Trees"/>
          <p:cNvSpPr txBox="1"/>
          <p:nvPr/>
        </p:nvSpPr>
        <p:spPr>
          <a:xfrm>
            <a:off x="4024828" y="2335389"/>
            <a:ext cx="3601333" cy="70916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Quad-Trees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8" dur="1000" fill="hold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4"/>
      <p:bldP build="whole" bldLvl="1" animBg="1" rev="0" advAuto="0" spid="180" grpId="6"/>
      <p:bldP build="whole" bldLvl="1" animBg="1" rev="0" advAuto="0" spid="177" grpId="2"/>
      <p:bldP build="whole" bldLvl="1" animBg="1" rev="0" advAuto="0" spid="176" grpId="3"/>
      <p:bldP build="whole" bldLvl="1" animBg="1" rev="0" advAuto="0" spid="180" grpId="5"/>
      <p:bldP build="whole" bldLvl="1" animBg="1" rev="0" advAuto="0" spid="181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